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
  </p:notesMasterIdLst>
  <p:sldIdLst>
    <p:sldId id="256" r:id="rId2"/>
    <p:sldId id="259" r:id="rId3"/>
    <p:sldId id="258" r:id="rId4"/>
    <p:sldId id="260"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FCFC"/>
    <a:srgbClr val="D4DADC"/>
    <a:srgbClr val="FBFBFB"/>
    <a:srgbClr val="EBEBEB"/>
    <a:srgbClr val="F3F3F3"/>
    <a:srgbClr val="F0F0F0"/>
    <a:srgbClr val="FDFDF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3" d="100"/>
          <a:sy n="103" d="100"/>
        </p:scale>
        <p:origin x="198" y="4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2DBEC5-06AB-48E0-952A-026FDA33E51C}" type="datetimeFigureOut">
              <a:rPr lang="en-AU" smtClean="0"/>
              <a:t>7/12/2018</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B4536A-0246-4EFE-BA76-1B46864B8729}" type="slidenum">
              <a:rPr lang="en-AU" smtClean="0"/>
              <a:t>‹#›</a:t>
            </a:fld>
            <a:endParaRPr lang="en-AU"/>
          </a:p>
        </p:txBody>
      </p:sp>
    </p:spTree>
    <p:extLst>
      <p:ext uri="{BB962C8B-B14F-4D97-AF65-F5344CB8AC3E}">
        <p14:creationId xmlns:p14="http://schemas.microsoft.com/office/powerpoint/2010/main" val="3960634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atin typeface="Calibri" panose="020F0502020204030204" pitchFamily="34" charset="0"/>
                <a:cs typeface="Calibri" panose="020F050202020403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latin typeface="Calibri" panose="020F0502020204030204" pitchFamily="34" charset="0"/>
                <a:cs typeface="Calibri" panose="020F050202020403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6" name="Slide Number Placeholder 5"/>
          <p:cNvSpPr>
            <a:spLocks noGrp="1"/>
          </p:cNvSpPr>
          <p:nvPr>
            <p:ph type="sldNum" sz="quarter" idx="12"/>
          </p:nvPr>
        </p:nvSpPr>
        <p:spPr>
          <a:xfrm>
            <a:off x="11403345" y="6472681"/>
            <a:ext cx="764215" cy="365125"/>
          </a:xfrm>
        </p:spPr>
        <p:txBody>
          <a:bodyPr/>
          <a:lstStyle/>
          <a:p>
            <a:fld id="{6D22F896-40B5-4ADD-8801-0D06FADFA095}" type="slidenum">
              <a:rPr lang="en-US" dirty="0"/>
              <a:t>‹#›</a:t>
            </a:fld>
            <a:endParaRPr lang="en-US" dirty="0"/>
          </a:p>
        </p:txBody>
      </p:sp>
      <p:pic>
        <p:nvPicPr>
          <p:cNvPr id="8" name="Picture 7">
            <a:extLst>
              <a:ext uri="{FF2B5EF4-FFF2-40B4-BE49-F238E27FC236}">
                <a16:creationId xmlns:a16="http://schemas.microsoft.com/office/drawing/2014/main" id="{7EBBD66E-E3F4-467C-B601-783B0C9AB439}"/>
              </a:ext>
            </a:extLst>
          </p:cNvPr>
          <p:cNvPicPr>
            <a:picLocks noChangeAspect="1"/>
          </p:cNvPicPr>
          <p:nvPr userDrawn="1"/>
        </p:nvPicPr>
        <p:blipFill>
          <a:blip r:embed="rId3"/>
          <a:stretch>
            <a:fillRect/>
          </a:stretch>
        </p:blipFill>
        <p:spPr>
          <a:xfrm>
            <a:off x="24440" y="6575726"/>
            <a:ext cx="582331" cy="264696"/>
          </a:xfrm>
          <a:prstGeom prst="rect">
            <a:avLst/>
          </a:prstGeom>
        </p:spPr>
      </p:pic>
      <p:sp>
        <p:nvSpPr>
          <p:cNvPr id="9" name="TextBox 8">
            <a:extLst>
              <a:ext uri="{FF2B5EF4-FFF2-40B4-BE49-F238E27FC236}">
                <a16:creationId xmlns:a16="http://schemas.microsoft.com/office/drawing/2014/main" id="{2E946F4F-32E8-4CD6-8932-5E19B77AB4BA}"/>
              </a:ext>
            </a:extLst>
          </p:cNvPr>
          <p:cNvSpPr txBox="1"/>
          <p:nvPr userDrawn="1"/>
        </p:nvSpPr>
        <p:spPr>
          <a:xfrm>
            <a:off x="606771" y="6655244"/>
            <a:ext cx="3639226" cy="200055"/>
          </a:xfrm>
          <a:prstGeom prst="rect">
            <a:avLst/>
          </a:prstGeom>
          <a:noFill/>
        </p:spPr>
        <p:txBody>
          <a:bodyPr wrap="square" rtlCol="0">
            <a:spAutoFit/>
          </a:bodyPr>
          <a:lstStyle/>
          <a:p>
            <a:r>
              <a:rPr lang="en-US" sz="700">
                <a:solidFill>
                  <a:schemeClr val="tx1">
                    <a:lumMod val="50000"/>
                    <a:lumOff val="50000"/>
                  </a:schemeClr>
                </a:solidFill>
                <a:latin typeface="Calibri" panose="020F0502020204030204" pitchFamily="34" charset="0"/>
                <a:cs typeface="Calibri" panose="020F0502020204030204" pitchFamily="34" charset="0"/>
              </a:rPr>
              <a:t>Copyright © 2018. National Computational Infrastructure, Canberra, ACT, Australia.</a:t>
            </a:r>
            <a:endParaRPr lang="en-AU" sz="700">
              <a:solidFill>
                <a:schemeClr val="tx1">
                  <a:lumMod val="50000"/>
                  <a:lumOff val="50000"/>
                </a:schemeClr>
              </a:solidFill>
              <a:latin typeface="Calibri" panose="020F0502020204030204" pitchFamily="34" charset="0"/>
              <a:cs typeface="Calibri" panose="020F0502020204030204" pitchFamily="34" charset="0"/>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ADAF076-6E8D-48BD-BB78-27996FDE916E}"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D463C3-4FD6-4E15-A2FC-68448FB46BFB}"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7FCA03E-80A5-466A-B4B4-2B8FCC7E2AEA}"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FC04CE4-31EE-4F2B-B744-8EA83E1FE85E}"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5E53FD72-7ED1-4AE3-A5D5-6F68728C4781}" type="datetime1">
              <a:rPr lang="en-US" smtClean="0"/>
              <a:t>12/7/2018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DB065CE1-EB77-408D-8750-22984ACCA118}" type="datetime1">
              <a:rPr lang="en-US" smtClean="0"/>
              <a:t>12/7/2018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D43F08-357A-4172-8503-D86CDAB57223}" type="datetime1">
              <a:rPr lang="en-US" smtClean="0"/>
              <a:t>12/7/2018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1B3A79B-37D8-44DC-BE4B-FEEEB5E6613B}" type="datetime1">
              <a:rPr lang="en-US" smtClean="0"/>
              <a:t>12/7/2018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39007D-6BCD-43A3-816F-9B9944EEE7DD}" type="datetime1">
              <a:rPr lang="en-US" smtClean="0"/>
              <a:t>12/7/2018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A04BD80-684F-43EC-BD8A-3313B4EC3815}" type="datetime1">
              <a:rPr lang="en-US" smtClean="0"/>
              <a:t>12/7/2018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64D2021-F3A0-43D8-B6B3-AE7BBAB9890A}"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82B9AF0-B7DD-4DE1-A9F5-91BE63737632}" type="datetime1">
              <a:rPr lang="en-US" smtClean="0"/>
              <a:t>12/7/2018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3F85E4-564C-4728-AEFB-C8F906AA693D}" type="datetime1">
              <a:rPr lang="en-US" smtClean="0"/>
              <a:t>12/7/2018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BE00A3BD-B35C-46C6-B7B7-E519136B132D}" type="datetime1">
              <a:rPr lang="en-US" smtClean="0"/>
              <a:t>12/7/2018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BC59E4D-16D2-4652-AD24-ABC7C4E21225}"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7BFFB6C-937C-401A-B23B-FFE1848A43F3}" type="datetime1">
              <a:rPr lang="en-US" smtClean="0"/>
              <a:t>12/7/2018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A3AB179A-3664-45B4-AF75-5A588F18B660}" type="datetime1">
              <a:rPr lang="en-US" smtClean="0"/>
              <a:t>12/7/2018</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hdr="0" ftr="0" dt="0"/>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hyperlink" Target="https://terria.io/projects/" TargetMode="Externa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www.remix3d.com/details/G009SV5W31Z5"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4.png"/><Relationship Id="rId3" Type="http://schemas.openxmlformats.org/officeDocument/2006/relationships/image" Target="../media/image7.png"/><Relationship Id="rId7" Type="http://schemas.openxmlformats.org/officeDocument/2006/relationships/image" Target="../media/image9.png"/><Relationship Id="rId12"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hyperlink" Target="http://130.56.242.15/ows/geoglam?service=WMS&amp;version=1.1.1&amp;sld_version=1.1.0&amp;request=DescribeLayer&amp;layers=global%3Ac6%3Amonthly_anom_frac_cover" TargetMode="External"/><Relationship Id="rId5" Type="http://schemas.openxmlformats.org/officeDocument/2006/relationships/hyperlink" Target="https://www.remix3d.com/details/G009SXD19PX3" TargetMode="External"/><Relationship Id="rId10" Type="http://schemas.openxmlformats.org/officeDocument/2006/relationships/image" Target="../media/image12.png"/><Relationship Id="rId4" Type="http://schemas.microsoft.com/office/2017/06/relationships/model3d" Target="../media/model3d2.glb"/><Relationship Id="rId9" Type="http://schemas.openxmlformats.org/officeDocument/2006/relationships/image" Target="../media/image11.png"/><Relationship Id="rId14" Type="http://schemas.openxmlformats.org/officeDocument/2006/relationships/hyperlink" Target="http://130.56.242.15/ows/geoglam?service=WMS&amp;request=GetCapabilities&amp;version=1.3.0&amp;tiled=true"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remix3d.com/details/G009SX0LHBVC" TargetMode="External"/><Relationship Id="rId2" Type="http://schemas.microsoft.com/office/2017/06/relationships/model3d" Target="../media/model3d3.glb"/><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5BA51D3-EEDA-4501-B63D-0BB39119EE31}"/>
              </a:ext>
            </a:extLst>
          </p:cNvPr>
          <p:cNvSpPr txBox="1"/>
          <p:nvPr/>
        </p:nvSpPr>
        <p:spPr>
          <a:xfrm>
            <a:off x="1304014" y="182880"/>
            <a:ext cx="6742706" cy="1015663"/>
          </a:xfrm>
          <a:prstGeom prst="rect">
            <a:avLst/>
          </a:prstGeom>
          <a:noFill/>
        </p:spPr>
        <p:txBody>
          <a:bodyPr wrap="square" rtlCol="0">
            <a:spAutoFit/>
          </a:bodyPr>
          <a:lstStyle/>
          <a:p>
            <a:pPr algn="ctr"/>
            <a:r>
              <a:rPr lang="en-US" sz="3600" b="1">
                <a:ln w="0"/>
                <a:solidFill>
                  <a:schemeClr val="accent2">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TerriaJS</a:t>
            </a:r>
            <a:r>
              <a:rPr lang="en-US" sz="2800" b="1">
                <a:ln w="0"/>
                <a:solidFill>
                  <a:schemeClr val="accent2">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 - </a:t>
            </a:r>
            <a:r>
              <a:rPr lang="en-US" sz="2400" b="1">
                <a:ln w="0"/>
                <a:solidFill>
                  <a:schemeClr val="accent2">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An open-source framework for </a:t>
            </a:r>
          </a:p>
          <a:p>
            <a:pPr algn="ctr"/>
            <a:r>
              <a:rPr lang="en-US" sz="2400" b="1">
                <a:ln w="0"/>
                <a:solidFill>
                  <a:schemeClr val="accent2">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web-based geospatial catalogue explorers</a:t>
            </a:r>
          </a:p>
        </p:txBody>
      </p:sp>
      <p:sp>
        <p:nvSpPr>
          <p:cNvPr id="6" name="TextBox 5">
            <a:extLst>
              <a:ext uri="{FF2B5EF4-FFF2-40B4-BE49-F238E27FC236}">
                <a16:creationId xmlns:a16="http://schemas.microsoft.com/office/drawing/2014/main" id="{4EA9EE25-BF95-4FD6-BA92-04DB74B35B8C}"/>
              </a:ext>
            </a:extLst>
          </p:cNvPr>
          <p:cNvSpPr txBox="1"/>
          <p:nvPr/>
        </p:nvSpPr>
        <p:spPr>
          <a:xfrm>
            <a:off x="1518699" y="1304014"/>
            <a:ext cx="7259541" cy="2031325"/>
          </a:xfrm>
          <a:prstGeom prst="rect">
            <a:avLst/>
          </a:prstGeom>
          <a:noFill/>
        </p:spPr>
        <p:txBody>
          <a:bodyPr wrap="square" rtlCol="0">
            <a:spAutoFit/>
          </a:bodyPr>
          <a:lstStyle/>
          <a:p>
            <a:pPr algn="just"/>
            <a:r>
              <a:rPr lang="en-US" b="1" cap="all">
                <a:latin typeface="Calibri" panose="020F0502020204030204" pitchFamily="34" charset="0"/>
                <a:cs typeface="Calibri" panose="020F0502020204030204" pitchFamily="34" charset="0"/>
              </a:rPr>
              <a:t>NATIONAL MAP</a:t>
            </a:r>
            <a:endParaRPr lang="en-US" sz="600" b="1" cap="all" baseline="30000">
              <a:latin typeface="Calibri" panose="020F0502020204030204" pitchFamily="34" charset="0"/>
              <a:cs typeface="Calibri" panose="020F0502020204030204" pitchFamily="34" charset="0"/>
            </a:endParaRPr>
          </a:p>
          <a:p>
            <a:pPr algn="just"/>
            <a:r>
              <a:rPr lang="en-US" sz="1200">
                <a:latin typeface="Calibri" panose="020F0502020204030204" pitchFamily="34" charset="0"/>
                <a:cs typeface="Calibri" panose="020F0502020204030204" pitchFamily="34" charset="0"/>
              </a:rPr>
              <a:t>“TerriaJS was born late 2014 thanks to NationalMap. It started as a web based platform prototype to test how to easily visualise the spatial data on https://data.gov.au/. Its core approach is data federation and slick user interface, all in a web browser. No plugins, no downloads. The platform grew from a handful of datasets from the then Department of Communications, to over 10,000 datasets today from over 50 organisations, ranging from Australian Commonwealth agencies, State and Local governments, cities and universities. The Australian NationalMap platform contributed greatly in opening data by government agencies and in discovering and consuming open data by general public, industry, academia and the government itself. NationalMap is managed and maintained by: Digital Transformation Agency - product ownership, Geoscience Australia - product hosting, Data61 Terria - product software development.”</a:t>
            </a:r>
            <a:r>
              <a:rPr lang="en-US" sz="1050" b="1" cap="all" baseline="30000">
                <a:latin typeface="Calibri" panose="020F0502020204030204" pitchFamily="34" charset="0"/>
                <a:cs typeface="Calibri" panose="020F0502020204030204" pitchFamily="34" charset="0"/>
                <a:hlinkClick r:id="rId2"/>
              </a:rPr>
              <a:t>[</a:t>
            </a:r>
            <a:r>
              <a:rPr lang="en-US" sz="1050" b="1" baseline="30000">
                <a:latin typeface="Calibri" panose="020F0502020204030204" pitchFamily="34" charset="0"/>
                <a:cs typeface="Calibri" panose="020F0502020204030204" pitchFamily="34" charset="0"/>
                <a:hlinkClick r:id="rId2"/>
              </a:rPr>
              <a:t>Ref</a:t>
            </a:r>
            <a:r>
              <a:rPr lang="en-US" sz="1050" b="1" cap="all" baseline="30000">
                <a:latin typeface="Calibri" panose="020F0502020204030204" pitchFamily="34" charset="0"/>
                <a:cs typeface="Calibri" panose="020F0502020204030204" pitchFamily="34" charset="0"/>
                <a:hlinkClick r:id="rId2"/>
              </a:rPr>
              <a:t>]</a:t>
            </a:r>
            <a:endParaRPr lang="en-US">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8394690F-E33C-4D47-B987-C23D1CB43730}"/>
              </a:ext>
            </a:extLst>
          </p:cNvPr>
          <p:cNvSpPr txBox="1"/>
          <p:nvPr/>
        </p:nvSpPr>
        <p:spPr>
          <a:xfrm>
            <a:off x="1614116" y="3612338"/>
            <a:ext cx="5122588" cy="369332"/>
          </a:xfrm>
          <a:prstGeom prst="rect">
            <a:avLst/>
          </a:prstGeom>
          <a:noFill/>
        </p:spPr>
        <p:txBody>
          <a:bodyPr wrap="square" rtlCol="0">
            <a:spAutoFit/>
          </a:bodyPr>
          <a:lstStyle/>
          <a:p>
            <a:r>
              <a:rPr lang="en-US">
                <a:ln w="0"/>
                <a:effectLst>
                  <a:outerShdw blurRad="38100" dist="19050" dir="2700000" algn="tl" rotWithShape="0">
                    <a:schemeClr val="dk1">
                      <a:alpha val="40000"/>
                    </a:schemeClr>
                  </a:outerShdw>
                </a:effectLst>
              </a:rPr>
              <a:t>This presentation is to demonstrate its use with GSKY</a:t>
            </a:r>
            <a:endParaRPr lang="en-AU">
              <a:ln w="0"/>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FF5D52C2-4201-4447-9618-51593C4E5F27}"/>
              </a:ext>
            </a:extLst>
          </p:cNvPr>
          <p:cNvSpPr txBox="1"/>
          <p:nvPr/>
        </p:nvSpPr>
        <p:spPr>
          <a:xfrm>
            <a:off x="1614115" y="3931452"/>
            <a:ext cx="5122588" cy="369332"/>
          </a:xfrm>
          <a:prstGeom prst="rect">
            <a:avLst/>
          </a:prstGeom>
          <a:noFill/>
        </p:spPr>
        <p:txBody>
          <a:bodyPr wrap="square" rtlCol="0">
            <a:spAutoFit/>
          </a:bodyPr>
          <a:lstStyle/>
          <a:p>
            <a:r>
              <a:rPr lang="en-US">
                <a:ln w="0"/>
                <a:effectLst>
                  <a:outerShdw blurRad="38100" dist="19050" dir="2700000" algn="tl" rotWithShape="0">
                    <a:schemeClr val="dk1">
                      <a:alpha val="40000"/>
                    </a:schemeClr>
                  </a:outerShdw>
                </a:effectLst>
              </a:rPr>
              <a:t>It is primarily for developers, but is also a user guide.</a:t>
            </a:r>
            <a:endParaRPr lang="en-AU">
              <a:ln w="0"/>
              <a:effectLst>
                <a:outerShdw blurRad="38100" dist="19050" dir="2700000" algn="tl" rotWithShape="0">
                  <a:schemeClr val="dk1">
                    <a:alpha val="40000"/>
                  </a:schemeClr>
                </a:outerShdw>
              </a:effectLst>
            </a:endParaRPr>
          </a:p>
        </p:txBody>
      </p:sp>
      <mc:AlternateContent xmlns:mc="http://schemas.openxmlformats.org/markup-compatibility/2006">
        <mc:Choice xmlns:am3d="http://schemas.microsoft.com/office/drawing/2017/model3d" Requires="am3d">
          <p:graphicFrame>
            <p:nvGraphicFramePr>
              <p:cNvPr id="13" name="3D Model 12" descr="Pressure Transfer Map">
                <a:extLst>
                  <a:ext uri="{FF2B5EF4-FFF2-40B4-BE49-F238E27FC236}">
                    <a16:creationId xmlns:a16="http://schemas.microsoft.com/office/drawing/2014/main" id="{E8A6F169-1EBD-4B67-8B1D-4A82E78CF564}"/>
                  </a:ext>
                </a:extLst>
              </p:cNvPr>
              <p:cNvGraphicFramePr>
                <a:graphicFrameLocks noChangeAspect="1"/>
              </p:cNvGraphicFramePr>
              <p:nvPr>
                <p:extLst>
                  <p:ext uri="{D42A27DB-BD31-4B8C-83A1-F6EECF244321}">
                    <p14:modId xmlns:p14="http://schemas.microsoft.com/office/powerpoint/2010/main" val="191021064"/>
                  </p:ext>
                </p:extLst>
              </p:nvPr>
            </p:nvGraphicFramePr>
            <p:xfrm>
              <a:off x="8886665" y="182880"/>
              <a:ext cx="3037882" cy="3037881"/>
            </p:xfrm>
            <a:graphic>
              <a:graphicData uri="http://schemas.microsoft.com/office/drawing/2017/model3d">
                <am3d:model3d r:embed="rId3">
                  <am3d:spPr>
                    <a:xfrm>
                      <a:off x="0" y="0"/>
                      <a:ext cx="3037882" cy="3037881"/>
                    </a:xfrm>
                    <a:prstGeom prst="rect">
                      <a:avLst/>
                    </a:prstGeom>
                  </am3d:spPr>
                  <am3d:camera>
                    <am3d:pos x="0" y="0" z="81469202"/>
                    <am3d:up dx="0" dy="36000000" dz="0"/>
                    <am3d:lookAt x="0" y="0" z="0"/>
                    <am3d:perspective fov="2700000"/>
                  </am3d:camera>
                  <am3d:trans>
                    <am3d:meterPerModelUnit n="1953124" d="1000000"/>
                    <am3d:preTrans dx="0" dy="0" dz="-18000000"/>
                    <am3d:scale>
                      <am3d:sx n="1000000" d="1000000"/>
                      <am3d:sy n="1000000" d="1000000"/>
                      <am3d:sz n="1000000" d="1000000"/>
                    </am3d:scale>
                    <am3d:rot ax="223247" ay="-2452683" az="-146222"/>
                    <am3d:postTrans dx="0" dy="0" dz="0"/>
                  </am3d:trans>
                  <am3d:attrSrcUrl r:id="rId4"/>
                  <am3d:raster rName="Office3DRenderer" rVer="16.0.8326">
                    <am3d:blip r:embed="rId5"/>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descr="Pressure Transfer Map">
                <a:extLst>
                  <a:ext uri="{FF2B5EF4-FFF2-40B4-BE49-F238E27FC236}">
                    <a16:creationId xmlns:a16="http://schemas.microsoft.com/office/drawing/2014/main" id="{E8A6F169-1EBD-4B67-8B1D-4A82E78CF564}"/>
                  </a:ext>
                </a:extLst>
              </p:cNvPr>
              <p:cNvPicPr>
                <a:picLocks noGrp="1" noRot="1" noChangeAspect="1" noMove="1" noResize="1" noEditPoints="1" noAdjustHandles="1" noChangeArrowheads="1" noChangeShapeType="1" noCrop="1"/>
              </p:cNvPicPr>
              <p:nvPr/>
            </p:nvPicPr>
            <p:blipFill>
              <a:blip r:embed="rId5"/>
              <a:stretch>
                <a:fillRect/>
              </a:stretch>
            </p:blipFill>
            <p:spPr>
              <a:xfrm>
                <a:off x="8886665" y="182880"/>
                <a:ext cx="3037882" cy="3037881"/>
              </a:xfrm>
              <a:prstGeom prst="rect">
                <a:avLst/>
              </a:prstGeom>
            </p:spPr>
          </p:pic>
        </mc:Fallback>
      </mc:AlternateContent>
      <p:sp>
        <p:nvSpPr>
          <p:cNvPr id="14" name="TextBox 13">
            <a:extLst>
              <a:ext uri="{FF2B5EF4-FFF2-40B4-BE49-F238E27FC236}">
                <a16:creationId xmlns:a16="http://schemas.microsoft.com/office/drawing/2014/main" id="{C03B3120-A015-4D5E-BFE1-860B5BD25B28}"/>
              </a:ext>
            </a:extLst>
          </p:cNvPr>
          <p:cNvSpPr txBox="1"/>
          <p:nvPr/>
        </p:nvSpPr>
        <p:spPr>
          <a:xfrm>
            <a:off x="1341151" y="4501644"/>
            <a:ext cx="5516850" cy="584775"/>
          </a:xfrm>
          <a:prstGeom prst="rect">
            <a:avLst/>
          </a:prstGeom>
          <a:noFill/>
        </p:spPr>
        <p:txBody>
          <a:bodyPr wrap="square" rtlCol="0">
            <a:spAutoFit/>
          </a:bodyPr>
          <a:lstStyle/>
          <a:p>
            <a:pPr marL="285750" indent="-285750" algn="just">
              <a:buFont typeface="Arial" panose="020B0604020202020204" pitchFamily="34" charset="0"/>
              <a:buChar char="•"/>
            </a:pPr>
            <a:r>
              <a:rPr lang="en-AU" sz="1600"/>
              <a:t>Will take approximately 5 minutes to watch this animation. </a:t>
            </a:r>
          </a:p>
          <a:p>
            <a:pPr marL="285750" indent="-285750" algn="just">
              <a:buFont typeface="Arial" panose="020B0604020202020204" pitchFamily="34" charset="0"/>
              <a:buChar char="•"/>
            </a:pPr>
            <a:r>
              <a:rPr lang="en-AU" sz="1600"/>
              <a:t>Open the *.pptx for controlled slideshow at your pace.</a:t>
            </a:r>
          </a:p>
        </p:txBody>
      </p:sp>
      <p:sp>
        <p:nvSpPr>
          <p:cNvPr id="15" name="TextBox 14">
            <a:extLst>
              <a:ext uri="{FF2B5EF4-FFF2-40B4-BE49-F238E27FC236}">
                <a16:creationId xmlns:a16="http://schemas.microsoft.com/office/drawing/2014/main" id="{D2CC4704-778A-40E2-8F51-A4CE5F53E695}"/>
              </a:ext>
            </a:extLst>
          </p:cNvPr>
          <p:cNvSpPr txBox="1"/>
          <p:nvPr/>
        </p:nvSpPr>
        <p:spPr>
          <a:xfrm>
            <a:off x="1892416" y="5136544"/>
            <a:ext cx="7235687" cy="461665"/>
          </a:xfrm>
          <a:prstGeom prst="rect">
            <a:avLst/>
          </a:prstGeom>
          <a:noFill/>
        </p:spPr>
        <p:txBody>
          <a:bodyPr wrap="square" rtlCol="0">
            <a:spAutoFit/>
          </a:bodyPr>
          <a:lstStyle/>
          <a:p>
            <a:r>
              <a:rPr lang="en-US" sz="24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The slide show will begin in 5 seconds !</a:t>
            </a:r>
            <a:endParaRPr lang="en-AU" sz="24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18" name="Slide Number Placeholder 17">
            <a:extLst>
              <a:ext uri="{FF2B5EF4-FFF2-40B4-BE49-F238E27FC236}">
                <a16:creationId xmlns:a16="http://schemas.microsoft.com/office/drawing/2014/main" id="{8FFCFA1C-8885-4B34-8968-130E30ACB679}"/>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178546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13"/>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20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200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100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4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4"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Arrow: Right 45">
            <a:extLst>
              <a:ext uri="{FF2B5EF4-FFF2-40B4-BE49-F238E27FC236}">
                <a16:creationId xmlns:a16="http://schemas.microsoft.com/office/drawing/2014/main" id="{195C2077-5206-4351-A2E0-0373BFA633F6}"/>
              </a:ext>
            </a:extLst>
          </p:cNvPr>
          <p:cNvSpPr/>
          <p:nvPr/>
        </p:nvSpPr>
        <p:spPr>
          <a:xfrm rot="5400000">
            <a:off x="8132090" y="3198929"/>
            <a:ext cx="262393" cy="18288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Rectangle 46">
            <a:extLst>
              <a:ext uri="{FF2B5EF4-FFF2-40B4-BE49-F238E27FC236}">
                <a16:creationId xmlns:a16="http://schemas.microsoft.com/office/drawing/2014/main" id="{E491120E-A921-449B-AF78-F99E217C4E37}"/>
              </a:ext>
            </a:extLst>
          </p:cNvPr>
          <p:cNvSpPr/>
          <p:nvPr/>
        </p:nvSpPr>
        <p:spPr>
          <a:xfrm>
            <a:off x="8084382" y="3112939"/>
            <a:ext cx="357808" cy="286247"/>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TextBox 12">
            <a:extLst>
              <a:ext uri="{FF2B5EF4-FFF2-40B4-BE49-F238E27FC236}">
                <a16:creationId xmlns:a16="http://schemas.microsoft.com/office/drawing/2014/main" id="{97793FE0-D610-46E4-8E98-6FAC9C8477D1}"/>
              </a:ext>
            </a:extLst>
          </p:cNvPr>
          <p:cNvSpPr txBox="1"/>
          <p:nvPr/>
        </p:nvSpPr>
        <p:spPr>
          <a:xfrm>
            <a:off x="5820354" y="1208223"/>
            <a:ext cx="5022839" cy="923330"/>
          </a:xfrm>
          <a:prstGeom prst="rect">
            <a:avLst/>
          </a:prstGeom>
          <a:noFill/>
        </p:spPr>
        <p:txBody>
          <a:bodyPr wrap="square" rtlCol="0">
            <a:spAutoFit/>
          </a:bodyPr>
          <a:lstStyle/>
          <a:p>
            <a:pPr algn="just"/>
            <a:r>
              <a:rPr lang="en-US">
                <a:latin typeface="Calibri" panose="020F0502020204030204" pitchFamily="34" charset="0"/>
                <a:cs typeface="Calibri" panose="020F0502020204030204" pitchFamily="34" charset="0"/>
              </a:rPr>
              <a:t>Geo-spatial data stored in GSKY database can be layered over a world map. Steps and code snippets to show the usage and inner workings.</a:t>
            </a:r>
          </a:p>
        </p:txBody>
      </p:sp>
      <p:sp>
        <p:nvSpPr>
          <p:cNvPr id="38" name="TextBox 37">
            <a:extLst>
              <a:ext uri="{FF2B5EF4-FFF2-40B4-BE49-F238E27FC236}">
                <a16:creationId xmlns:a16="http://schemas.microsoft.com/office/drawing/2014/main" id="{F2068E51-F7A3-40CD-83C1-1A63EBB935D6}"/>
              </a:ext>
            </a:extLst>
          </p:cNvPr>
          <p:cNvSpPr txBox="1"/>
          <p:nvPr/>
        </p:nvSpPr>
        <p:spPr>
          <a:xfrm>
            <a:off x="5820354" y="1208223"/>
            <a:ext cx="5022839" cy="925200"/>
          </a:xfrm>
          <a:prstGeom prst="rect">
            <a:avLst/>
          </a:prstGeom>
          <a:solidFill>
            <a:srgbClr val="FCFCFC"/>
          </a:solidFill>
        </p:spPr>
        <p:txBody>
          <a:bodyPr wrap="square" rtlCol="0">
            <a:spAutoFit/>
          </a:bodyPr>
          <a:lstStyle/>
          <a:p>
            <a:pPr algn="just"/>
            <a:endParaRPr lang="en-US">
              <a:latin typeface="Calibri" panose="020F0502020204030204" pitchFamily="34" charset="0"/>
              <a:cs typeface="Calibri" panose="020F0502020204030204" pitchFamily="34" charset="0"/>
            </a:endParaRPr>
          </a:p>
        </p:txBody>
      </p:sp>
      <p:sp>
        <p:nvSpPr>
          <p:cNvPr id="42" name="Arrow: Right 41">
            <a:extLst>
              <a:ext uri="{FF2B5EF4-FFF2-40B4-BE49-F238E27FC236}">
                <a16:creationId xmlns:a16="http://schemas.microsoft.com/office/drawing/2014/main" id="{BC6C9A69-348B-4509-AF40-CB17747CDE4A}"/>
              </a:ext>
            </a:extLst>
          </p:cNvPr>
          <p:cNvSpPr/>
          <p:nvPr/>
        </p:nvSpPr>
        <p:spPr>
          <a:xfrm rot="5400000">
            <a:off x="11051755" y="1372614"/>
            <a:ext cx="262393" cy="18288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Rectangle 42">
            <a:extLst>
              <a:ext uri="{FF2B5EF4-FFF2-40B4-BE49-F238E27FC236}">
                <a16:creationId xmlns:a16="http://schemas.microsoft.com/office/drawing/2014/main" id="{BB5624EC-4AE8-43CC-BDD6-D0A07EB0A72C}"/>
              </a:ext>
            </a:extLst>
          </p:cNvPr>
          <p:cNvSpPr/>
          <p:nvPr/>
        </p:nvSpPr>
        <p:spPr>
          <a:xfrm>
            <a:off x="10991858" y="1310748"/>
            <a:ext cx="357808" cy="286247"/>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Oval 49">
            <a:extLst>
              <a:ext uri="{FF2B5EF4-FFF2-40B4-BE49-F238E27FC236}">
                <a16:creationId xmlns:a16="http://schemas.microsoft.com/office/drawing/2014/main" id="{C21D3319-1CE5-44DE-A0C8-E41077CC6E66}"/>
              </a:ext>
            </a:extLst>
          </p:cNvPr>
          <p:cNvSpPr/>
          <p:nvPr/>
        </p:nvSpPr>
        <p:spPr>
          <a:xfrm>
            <a:off x="10946328" y="1723994"/>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Rectangle 50">
            <a:extLst>
              <a:ext uri="{FF2B5EF4-FFF2-40B4-BE49-F238E27FC236}">
                <a16:creationId xmlns:a16="http://schemas.microsoft.com/office/drawing/2014/main" id="{79BD4F52-78D9-4470-81B8-CEC86EB5F5B8}"/>
              </a:ext>
            </a:extLst>
          </p:cNvPr>
          <p:cNvSpPr/>
          <p:nvPr/>
        </p:nvSpPr>
        <p:spPr>
          <a:xfrm>
            <a:off x="10836410" y="1681784"/>
            <a:ext cx="357808" cy="215062"/>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Oval 44">
            <a:extLst>
              <a:ext uri="{FF2B5EF4-FFF2-40B4-BE49-F238E27FC236}">
                <a16:creationId xmlns:a16="http://schemas.microsoft.com/office/drawing/2014/main" id="{0A0A1E68-FC6F-4B13-94C0-3D73E5056700}"/>
              </a:ext>
            </a:extLst>
          </p:cNvPr>
          <p:cNvSpPr/>
          <p:nvPr/>
        </p:nvSpPr>
        <p:spPr>
          <a:xfrm>
            <a:off x="6088808" y="4035965"/>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Rectangle 27">
            <a:extLst>
              <a:ext uri="{FF2B5EF4-FFF2-40B4-BE49-F238E27FC236}">
                <a16:creationId xmlns:a16="http://schemas.microsoft.com/office/drawing/2014/main" id="{95933558-E0AC-4A1D-82D1-75B38C62FEF8}"/>
              </a:ext>
            </a:extLst>
          </p:cNvPr>
          <p:cNvSpPr/>
          <p:nvPr/>
        </p:nvSpPr>
        <p:spPr>
          <a:xfrm>
            <a:off x="5978828" y="3944254"/>
            <a:ext cx="357808" cy="286247"/>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24" name="Picture 23">
            <a:extLst>
              <a:ext uri="{FF2B5EF4-FFF2-40B4-BE49-F238E27FC236}">
                <a16:creationId xmlns:a16="http://schemas.microsoft.com/office/drawing/2014/main" id="{9C5743AD-4076-47B0-87B8-9951B539638C}"/>
              </a:ext>
            </a:extLst>
          </p:cNvPr>
          <p:cNvPicPr>
            <a:picLocks noChangeAspect="1"/>
          </p:cNvPicPr>
          <p:nvPr/>
        </p:nvPicPr>
        <p:blipFill>
          <a:blip r:embed="rId2"/>
          <a:stretch>
            <a:fillRect/>
          </a:stretch>
        </p:blipFill>
        <p:spPr>
          <a:xfrm>
            <a:off x="2638426" y="3429862"/>
            <a:ext cx="3764263" cy="1413102"/>
          </a:xfrm>
          <a:prstGeom prst="rect">
            <a:avLst/>
          </a:prstGeom>
          <a:ln>
            <a:solidFill>
              <a:srgbClr val="C00000"/>
            </a:solidFill>
          </a:ln>
        </p:spPr>
      </p:pic>
      <p:sp>
        <p:nvSpPr>
          <p:cNvPr id="41" name="Oval 40">
            <a:extLst>
              <a:ext uri="{FF2B5EF4-FFF2-40B4-BE49-F238E27FC236}">
                <a16:creationId xmlns:a16="http://schemas.microsoft.com/office/drawing/2014/main" id="{AA0CDB2D-5E0F-43A7-8D22-6A7443E8067B}"/>
              </a:ext>
            </a:extLst>
          </p:cNvPr>
          <p:cNvSpPr/>
          <p:nvPr/>
        </p:nvSpPr>
        <p:spPr>
          <a:xfrm>
            <a:off x="9301987" y="4492140"/>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Rectangle 34">
            <a:extLst>
              <a:ext uri="{FF2B5EF4-FFF2-40B4-BE49-F238E27FC236}">
                <a16:creationId xmlns:a16="http://schemas.microsoft.com/office/drawing/2014/main" id="{FEEEDF4F-2C4E-4F58-A4F5-A4C53B0A31CB}"/>
              </a:ext>
            </a:extLst>
          </p:cNvPr>
          <p:cNvSpPr/>
          <p:nvPr/>
        </p:nvSpPr>
        <p:spPr>
          <a:xfrm>
            <a:off x="9149376" y="4420688"/>
            <a:ext cx="357808" cy="286247"/>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Oval 24">
            <a:extLst>
              <a:ext uri="{FF2B5EF4-FFF2-40B4-BE49-F238E27FC236}">
                <a16:creationId xmlns:a16="http://schemas.microsoft.com/office/drawing/2014/main" id="{9B5B176C-0E05-4B62-A2A7-301719661DBC}"/>
              </a:ext>
            </a:extLst>
          </p:cNvPr>
          <p:cNvSpPr/>
          <p:nvPr/>
        </p:nvSpPr>
        <p:spPr>
          <a:xfrm rot="5400000">
            <a:off x="3850143" y="2543145"/>
            <a:ext cx="137449" cy="182881"/>
          </a:xfrm>
          <a:prstGeom prst="ellipse">
            <a:avLst/>
          </a:prstGeom>
          <a:gradFill flip="none" rotWithShape="1">
            <a:gsLst>
              <a:gs pos="0">
                <a:srgbClr val="0070C0">
                  <a:tint val="66000"/>
                  <a:satMod val="160000"/>
                </a:srgbClr>
              </a:gs>
              <a:gs pos="50000">
                <a:srgbClr val="0070C0">
                  <a:tint val="44500"/>
                  <a:satMod val="160000"/>
                </a:srgbClr>
              </a:gs>
              <a:gs pos="100000">
                <a:srgbClr val="0070C0">
                  <a:tint val="23500"/>
                  <a:satMod val="160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a:extLst>
              <a:ext uri="{FF2B5EF4-FFF2-40B4-BE49-F238E27FC236}">
                <a16:creationId xmlns:a16="http://schemas.microsoft.com/office/drawing/2014/main" id="{15785C03-DA07-49B7-9A5F-4246E15EA1FA}"/>
              </a:ext>
            </a:extLst>
          </p:cNvPr>
          <p:cNvSpPr/>
          <p:nvPr/>
        </p:nvSpPr>
        <p:spPr>
          <a:xfrm>
            <a:off x="3707200" y="2534323"/>
            <a:ext cx="357808" cy="286247"/>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a16="http://schemas.microsoft.com/office/drawing/2014/main" id="{A5476564-765C-4A19-B3D7-1B7B03693A81}"/>
              </a:ext>
            </a:extLst>
          </p:cNvPr>
          <p:cNvPicPr>
            <a:picLocks noChangeAspect="1"/>
          </p:cNvPicPr>
          <p:nvPr/>
        </p:nvPicPr>
        <p:blipFill>
          <a:blip r:embed="rId3"/>
          <a:stretch>
            <a:fillRect/>
          </a:stretch>
        </p:blipFill>
        <p:spPr>
          <a:xfrm>
            <a:off x="2638426" y="1186443"/>
            <a:ext cx="1760962" cy="761628"/>
          </a:xfrm>
          <a:prstGeom prst="rect">
            <a:avLst/>
          </a:prstGeom>
        </p:spPr>
      </p:pic>
      <p:sp>
        <p:nvSpPr>
          <p:cNvPr id="14" name="Arrow: Right 13">
            <a:extLst>
              <a:ext uri="{FF2B5EF4-FFF2-40B4-BE49-F238E27FC236}">
                <a16:creationId xmlns:a16="http://schemas.microsoft.com/office/drawing/2014/main" id="{08096CC5-4AC5-40E0-A947-72468F87F7A9}"/>
              </a:ext>
            </a:extLst>
          </p:cNvPr>
          <p:cNvSpPr/>
          <p:nvPr/>
        </p:nvSpPr>
        <p:spPr>
          <a:xfrm rot="1416708">
            <a:off x="1677729" y="1343770"/>
            <a:ext cx="262393" cy="18288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Arrow: Right 20">
            <a:extLst>
              <a:ext uri="{FF2B5EF4-FFF2-40B4-BE49-F238E27FC236}">
                <a16:creationId xmlns:a16="http://schemas.microsoft.com/office/drawing/2014/main" id="{F204C641-A4F6-422C-B8F7-98C730D6B97F}"/>
              </a:ext>
            </a:extLst>
          </p:cNvPr>
          <p:cNvSpPr/>
          <p:nvPr/>
        </p:nvSpPr>
        <p:spPr>
          <a:xfrm rot="5400000">
            <a:off x="3787672" y="2158997"/>
            <a:ext cx="262393" cy="18288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3" name="Rectangle 22">
            <a:extLst>
              <a:ext uri="{FF2B5EF4-FFF2-40B4-BE49-F238E27FC236}">
                <a16:creationId xmlns:a16="http://schemas.microsoft.com/office/drawing/2014/main" id="{A5FF94EA-FD5F-4431-8F83-2A5DDC1685D3}"/>
              </a:ext>
            </a:extLst>
          </p:cNvPr>
          <p:cNvSpPr/>
          <p:nvPr/>
        </p:nvSpPr>
        <p:spPr>
          <a:xfrm>
            <a:off x="3735759" y="2104718"/>
            <a:ext cx="357808" cy="286247"/>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Rectangle 14">
            <a:extLst>
              <a:ext uri="{FF2B5EF4-FFF2-40B4-BE49-F238E27FC236}">
                <a16:creationId xmlns:a16="http://schemas.microsoft.com/office/drawing/2014/main" id="{7FABE2A1-6B6C-4724-BA2B-5B1A3AEECBA4}"/>
              </a:ext>
            </a:extLst>
          </p:cNvPr>
          <p:cNvSpPr/>
          <p:nvPr/>
        </p:nvSpPr>
        <p:spPr>
          <a:xfrm>
            <a:off x="1605195" y="1281010"/>
            <a:ext cx="357808" cy="286247"/>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mc:AlternateContent xmlns:mc="http://schemas.openxmlformats.org/markup-compatibility/2006">
        <mc:Choice xmlns:am3d="http://schemas.microsoft.com/office/drawing/2017/model3d" Requires="am3d">
          <p:graphicFrame>
            <p:nvGraphicFramePr>
              <p:cNvPr id="6" name="3D Model 5" descr="Female bust 2">
                <a:extLst>
                  <a:ext uri="{FF2B5EF4-FFF2-40B4-BE49-F238E27FC236}">
                    <a16:creationId xmlns:a16="http://schemas.microsoft.com/office/drawing/2014/main" id="{8069039A-FF0F-4571-AA86-AFDBCD2995E1}"/>
                  </a:ext>
                </a:extLst>
              </p:cNvPr>
              <p:cNvGraphicFramePr>
                <a:graphicFrameLocks noChangeAspect="1"/>
              </p:cNvGraphicFramePr>
              <p:nvPr>
                <p:extLst>
                  <p:ext uri="{D42A27DB-BD31-4B8C-83A1-F6EECF244321}">
                    <p14:modId xmlns:p14="http://schemas.microsoft.com/office/powerpoint/2010/main" val="2843660117"/>
                  </p:ext>
                </p:extLst>
              </p:nvPr>
            </p:nvGraphicFramePr>
            <p:xfrm>
              <a:off x="-9600" y="39317"/>
              <a:ext cx="2428555" cy="4694909"/>
            </p:xfrm>
            <a:graphic>
              <a:graphicData uri="http://schemas.microsoft.com/office/drawing/2017/model3d">
                <am3d:model3d r:embed="rId4">
                  <am3d:spPr>
                    <a:xfrm>
                      <a:off x="0" y="0"/>
                      <a:ext cx="2428555" cy="4694909"/>
                    </a:xfrm>
                    <a:prstGeom prst="rect">
                      <a:avLst/>
                    </a:prstGeom>
                  </am3d:spPr>
                  <am3d:camera>
                    <am3d:pos x="0" y="0" z="56946340"/>
                    <am3d:up dx="0" dy="36000000" dz="0"/>
                    <am3d:lookAt x="0" y="0" z="0"/>
                    <am3d:perspective fov="2700000"/>
                  </am3d:camera>
                  <am3d:trans>
                    <am3d:meterPerModelUnit n="83668" d="1000000"/>
                    <am3d:preTrans dx="-1854" dy="-17999957" dz="-1431"/>
                    <am3d:scale>
                      <am3d:sx n="1000000" d="1000000"/>
                      <am3d:sy n="1000000" d="1000000"/>
                      <am3d:sz n="1000000" d="1000000"/>
                    </am3d:scale>
                    <am3d:rot ax="-38010" ay="562474" az="-6192"/>
                    <am3d:postTrans dx="0" dy="0" dz="0"/>
                  </am3d:trans>
                  <am3d:attrSrcUrl r:id="rId5"/>
                  <am3d:raster rName="Office3DRenderer" rVer="16.0.8326">
                    <am3d:blip r:embed="rId6"/>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descr="Female bust 2">
                <a:extLst>
                  <a:ext uri="{FF2B5EF4-FFF2-40B4-BE49-F238E27FC236}">
                    <a16:creationId xmlns:a16="http://schemas.microsoft.com/office/drawing/2014/main" id="{8069039A-FF0F-4571-AA86-AFDBCD2995E1}"/>
                  </a:ext>
                </a:extLst>
              </p:cNvPr>
              <p:cNvPicPr>
                <a:picLocks noGrp="1" noRot="1" noChangeAspect="1" noMove="1" noResize="1" noEditPoints="1" noAdjustHandles="1" noChangeArrowheads="1" noChangeShapeType="1" noCrop="1"/>
              </p:cNvPicPr>
              <p:nvPr/>
            </p:nvPicPr>
            <p:blipFill>
              <a:blip r:embed="rId6"/>
              <a:stretch>
                <a:fillRect/>
              </a:stretch>
            </p:blipFill>
            <p:spPr>
              <a:xfrm>
                <a:off x="-9600" y="39317"/>
                <a:ext cx="2428555" cy="4694909"/>
              </a:xfrm>
              <a:prstGeom prst="rect">
                <a:avLst/>
              </a:prstGeom>
            </p:spPr>
          </p:pic>
        </mc:Fallback>
      </mc:AlternateContent>
      <p:sp>
        <p:nvSpPr>
          <p:cNvPr id="5" name="Slide Number Placeholder 4">
            <a:extLst>
              <a:ext uri="{FF2B5EF4-FFF2-40B4-BE49-F238E27FC236}">
                <a16:creationId xmlns:a16="http://schemas.microsoft.com/office/drawing/2014/main" id="{57B59A48-522A-4843-93BF-EEE1093BD2E6}"/>
              </a:ext>
            </a:extLst>
          </p:cNvPr>
          <p:cNvSpPr>
            <a:spLocks noGrp="1"/>
          </p:cNvSpPr>
          <p:nvPr>
            <p:ph type="sldNum" sz="quarter" idx="12"/>
          </p:nvPr>
        </p:nvSpPr>
        <p:spPr/>
        <p:txBody>
          <a:bodyPr/>
          <a:lstStyle/>
          <a:p>
            <a:fld id="{6D22F896-40B5-4ADD-8801-0D06FADFA095}" type="slidenum">
              <a:rPr lang="en-US" smtClean="0"/>
              <a:t>2</a:t>
            </a:fld>
            <a:endParaRPr lang="en-US" dirty="0"/>
          </a:p>
        </p:txBody>
      </p:sp>
      <p:pic>
        <p:nvPicPr>
          <p:cNvPr id="12" name="Picture 11">
            <a:extLst>
              <a:ext uri="{FF2B5EF4-FFF2-40B4-BE49-F238E27FC236}">
                <a16:creationId xmlns:a16="http://schemas.microsoft.com/office/drawing/2014/main" id="{1B86E4BF-AB69-4115-BC7B-CDC72E7E2A90}"/>
              </a:ext>
            </a:extLst>
          </p:cNvPr>
          <p:cNvPicPr>
            <a:picLocks noChangeAspect="1"/>
          </p:cNvPicPr>
          <p:nvPr/>
        </p:nvPicPr>
        <p:blipFill>
          <a:blip r:embed="rId7"/>
          <a:stretch>
            <a:fillRect/>
          </a:stretch>
        </p:blipFill>
        <p:spPr>
          <a:xfrm>
            <a:off x="2638426" y="1944842"/>
            <a:ext cx="1681452" cy="466725"/>
          </a:xfrm>
          <a:prstGeom prst="rect">
            <a:avLst/>
          </a:prstGeom>
        </p:spPr>
      </p:pic>
      <p:pic>
        <p:nvPicPr>
          <p:cNvPr id="8" name="Picture 7">
            <a:extLst>
              <a:ext uri="{FF2B5EF4-FFF2-40B4-BE49-F238E27FC236}">
                <a16:creationId xmlns:a16="http://schemas.microsoft.com/office/drawing/2014/main" id="{8EC66AE3-2F5F-446D-911B-BB6DB840BC43}"/>
              </a:ext>
            </a:extLst>
          </p:cNvPr>
          <p:cNvPicPr>
            <a:picLocks noChangeAspect="1"/>
          </p:cNvPicPr>
          <p:nvPr/>
        </p:nvPicPr>
        <p:blipFill>
          <a:blip r:embed="rId8"/>
          <a:stretch>
            <a:fillRect/>
          </a:stretch>
        </p:blipFill>
        <p:spPr>
          <a:xfrm>
            <a:off x="4303976" y="1186443"/>
            <a:ext cx="1431300" cy="1225124"/>
          </a:xfrm>
          <a:prstGeom prst="rect">
            <a:avLst/>
          </a:prstGeom>
        </p:spPr>
      </p:pic>
      <p:sp>
        <p:nvSpPr>
          <p:cNvPr id="16" name="Rectangle 15">
            <a:extLst>
              <a:ext uri="{FF2B5EF4-FFF2-40B4-BE49-F238E27FC236}">
                <a16:creationId xmlns:a16="http://schemas.microsoft.com/office/drawing/2014/main" id="{1C15E24D-5909-4048-A488-37CE2F55C1EB}"/>
              </a:ext>
            </a:extLst>
          </p:cNvPr>
          <p:cNvSpPr/>
          <p:nvPr/>
        </p:nvSpPr>
        <p:spPr>
          <a:xfrm>
            <a:off x="11449709" y="733872"/>
            <a:ext cx="357808" cy="286247"/>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Arrow: Right 19">
            <a:extLst>
              <a:ext uri="{FF2B5EF4-FFF2-40B4-BE49-F238E27FC236}">
                <a16:creationId xmlns:a16="http://schemas.microsoft.com/office/drawing/2014/main" id="{CD560B1C-5979-4EAD-A71E-0FA2209CD8EA}"/>
              </a:ext>
            </a:extLst>
          </p:cNvPr>
          <p:cNvSpPr/>
          <p:nvPr/>
        </p:nvSpPr>
        <p:spPr>
          <a:xfrm rot="5400000">
            <a:off x="11654255" y="328818"/>
            <a:ext cx="262393" cy="18288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6" name="Rectangle: Rounded Corners 25">
            <a:extLst>
              <a:ext uri="{FF2B5EF4-FFF2-40B4-BE49-F238E27FC236}">
                <a16:creationId xmlns:a16="http://schemas.microsoft.com/office/drawing/2014/main" id="{D0DA5794-BAAE-4D49-A82F-11398497E400}"/>
              </a:ext>
            </a:extLst>
          </p:cNvPr>
          <p:cNvSpPr/>
          <p:nvPr/>
        </p:nvSpPr>
        <p:spPr>
          <a:xfrm>
            <a:off x="2724539" y="4497361"/>
            <a:ext cx="1483567" cy="31901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Rectangle 35">
            <a:extLst>
              <a:ext uri="{FF2B5EF4-FFF2-40B4-BE49-F238E27FC236}">
                <a16:creationId xmlns:a16="http://schemas.microsoft.com/office/drawing/2014/main" id="{20E8E784-B231-4D83-9B58-A9B04186D8E4}"/>
              </a:ext>
            </a:extLst>
          </p:cNvPr>
          <p:cNvSpPr/>
          <p:nvPr/>
        </p:nvSpPr>
        <p:spPr>
          <a:xfrm>
            <a:off x="3762446" y="4228558"/>
            <a:ext cx="357808" cy="161579"/>
          </a:xfrm>
          <a:prstGeom prst="rect">
            <a:avLst/>
          </a:prstGeom>
          <a:solidFill>
            <a:srgbClr val="FDFD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Rectangle: Rounded Corners 33">
            <a:extLst>
              <a:ext uri="{FF2B5EF4-FFF2-40B4-BE49-F238E27FC236}">
                <a16:creationId xmlns:a16="http://schemas.microsoft.com/office/drawing/2014/main" id="{2266694A-27D6-4E30-9820-62812E41759C}"/>
              </a:ext>
            </a:extLst>
          </p:cNvPr>
          <p:cNvSpPr/>
          <p:nvPr/>
        </p:nvSpPr>
        <p:spPr>
          <a:xfrm>
            <a:off x="10618248" y="3990911"/>
            <a:ext cx="1018058" cy="462629"/>
          </a:xfrm>
          <a:prstGeom prst="round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a:solidFill>
                  <a:schemeClr val="tx1"/>
                </a:solidFill>
                <a:latin typeface="Calibri" panose="020F0502020204030204" pitchFamily="34" charset="0"/>
                <a:cs typeface="Calibri" panose="020F0502020204030204" pitchFamily="34" charset="0"/>
              </a:rPr>
              <a:t>Next Slide</a:t>
            </a:r>
            <a:endParaRPr lang="en-AU" sz="1400">
              <a:solidFill>
                <a:schemeClr val="tx1"/>
              </a:solidFill>
              <a:latin typeface="Calibri" panose="020F0502020204030204" pitchFamily="34" charset="0"/>
              <a:cs typeface="Calibri" panose="020F0502020204030204" pitchFamily="34" charset="0"/>
            </a:endParaRPr>
          </a:p>
        </p:txBody>
      </p:sp>
      <p:sp>
        <p:nvSpPr>
          <p:cNvPr id="37" name="TextBox 36">
            <a:extLst>
              <a:ext uri="{FF2B5EF4-FFF2-40B4-BE49-F238E27FC236}">
                <a16:creationId xmlns:a16="http://schemas.microsoft.com/office/drawing/2014/main" id="{AC36435E-F5E9-4C11-B236-EE2DED409DA0}"/>
              </a:ext>
            </a:extLst>
          </p:cNvPr>
          <p:cNvSpPr txBox="1"/>
          <p:nvPr/>
        </p:nvSpPr>
        <p:spPr>
          <a:xfrm>
            <a:off x="1882513" y="182880"/>
            <a:ext cx="6742706" cy="646331"/>
          </a:xfrm>
          <a:prstGeom prst="rect">
            <a:avLst/>
          </a:prstGeom>
          <a:noFill/>
        </p:spPr>
        <p:txBody>
          <a:bodyPr wrap="square" rtlCol="0">
            <a:spAutoFit/>
          </a:bodyPr>
          <a:lstStyle/>
          <a:p>
            <a:pPr algn="ctr"/>
            <a:r>
              <a:rPr lang="en-US" sz="3600"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GEOGLAM – </a:t>
            </a:r>
            <a:r>
              <a:rPr lang="en-US"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An implementation via GSKY in TerriaJS</a:t>
            </a:r>
            <a:endParaRPr lang="en-US" sz="2400"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endParaRPr>
          </a:p>
        </p:txBody>
      </p:sp>
      <p:grpSp>
        <p:nvGrpSpPr>
          <p:cNvPr id="22" name="Group 21">
            <a:extLst>
              <a:ext uri="{FF2B5EF4-FFF2-40B4-BE49-F238E27FC236}">
                <a16:creationId xmlns:a16="http://schemas.microsoft.com/office/drawing/2014/main" id="{BEFD22E3-9D3D-4159-8A08-9EB9C3CF0B37}"/>
              </a:ext>
            </a:extLst>
          </p:cNvPr>
          <p:cNvGrpSpPr/>
          <p:nvPr/>
        </p:nvGrpSpPr>
        <p:grpSpPr>
          <a:xfrm>
            <a:off x="2514551" y="2473107"/>
            <a:ext cx="1823989" cy="550393"/>
            <a:chOff x="2514551" y="2473107"/>
            <a:chExt cx="1823989" cy="466725"/>
          </a:xfrm>
        </p:grpSpPr>
        <p:pic>
          <p:nvPicPr>
            <p:cNvPr id="17" name="Picture 16">
              <a:extLst>
                <a:ext uri="{FF2B5EF4-FFF2-40B4-BE49-F238E27FC236}">
                  <a16:creationId xmlns:a16="http://schemas.microsoft.com/office/drawing/2014/main" id="{471E5D75-0F06-441B-83C2-31912C8AB52C}"/>
                </a:ext>
              </a:extLst>
            </p:cNvPr>
            <p:cNvPicPr>
              <a:picLocks noChangeAspect="1"/>
            </p:cNvPicPr>
            <p:nvPr/>
          </p:nvPicPr>
          <p:blipFill>
            <a:blip r:embed="rId9"/>
            <a:stretch>
              <a:fillRect/>
            </a:stretch>
          </p:blipFill>
          <p:spPr>
            <a:xfrm>
              <a:off x="2514551" y="2473107"/>
              <a:ext cx="1805327" cy="466725"/>
            </a:xfrm>
            <a:prstGeom prst="rect">
              <a:avLst/>
            </a:prstGeom>
          </p:spPr>
        </p:pic>
        <p:sp>
          <p:nvSpPr>
            <p:cNvPr id="19" name="Oval 18">
              <a:extLst>
                <a:ext uri="{FF2B5EF4-FFF2-40B4-BE49-F238E27FC236}">
                  <a16:creationId xmlns:a16="http://schemas.microsoft.com/office/drawing/2014/main" id="{3D44533E-160E-4498-9D4D-503041DAB033}"/>
                </a:ext>
              </a:extLst>
            </p:cNvPr>
            <p:cNvSpPr/>
            <p:nvPr/>
          </p:nvSpPr>
          <p:spPr>
            <a:xfrm>
              <a:off x="3396345" y="2501100"/>
              <a:ext cx="942195" cy="3727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40" name="Oval 39">
            <a:extLst>
              <a:ext uri="{FF2B5EF4-FFF2-40B4-BE49-F238E27FC236}">
                <a16:creationId xmlns:a16="http://schemas.microsoft.com/office/drawing/2014/main" id="{6A9DB163-A140-4543-A79F-C9C432C6C86F}"/>
              </a:ext>
            </a:extLst>
          </p:cNvPr>
          <p:cNvSpPr/>
          <p:nvPr/>
        </p:nvSpPr>
        <p:spPr>
          <a:xfrm>
            <a:off x="11290041" y="289061"/>
            <a:ext cx="140147" cy="140147"/>
          </a:xfrm>
          <a:prstGeom prst="ellipse">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2" name="Picture 31">
            <a:extLst>
              <a:ext uri="{FF2B5EF4-FFF2-40B4-BE49-F238E27FC236}">
                <a16:creationId xmlns:a16="http://schemas.microsoft.com/office/drawing/2014/main" id="{C33EF17F-DC50-4D70-9BFD-C008D362D2FA}"/>
              </a:ext>
            </a:extLst>
          </p:cNvPr>
          <p:cNvPicPr>
            <a:picLocks noChangeAspect="1"/>
          </p:cNvPicPr>
          <p:nvPr/>
        </p:nvPicPr>
        <p:blipFill>
          <a:blip r:embed="rId10"/>
          <a:stretch>
            <a:fillRect/>
          </a:stretch>
        </p:blipFill>
        <p:spPr>
          <a:xfrm>
            <a:off x="7363998" y="3745919"/>
            <a:ext cx="2153233" cy="910427"/>
          </a:xfrm>
          <a:prstGeom prst="rect">
            <a:avLst/>
          </a:prstGeom>
        </p:spPr>
      </p:pic>
      <p:sp>
        <p:nvSpPr>
          <p:cNvPr id="48" name="Rectangle 47">
            <a:extLst>
              <a:ext uri="{FF2B5EF4-FFF2-40B4-BE49-F238E27FC236}">
                <a16:creationId xmlns:a16="http://schemas.microsoft.com/office/drawing/2014/main" id="{DF3A69E2-077F-41F8-A95C-E20927B0E39B}"/>
              </a:ext>
            </a:extLst>
          </p:cNvPr>
          <p:cNvSpPr/>
          <p:nvPr/>
        </p:nvSpPr>
        <p:spPr>
          <a:xfrm>
            <a:off x="9277435" y="1186443"/>
            <a:ext cx="2882531" cy="1215251"/>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AU" sz="1050">
                <a:solidFill>
                  <a:schemeClr val="accent5">
                    <a:lumMod val="75000"/>
                  </a:schemeClr>
                </a:solidFill>
                <a:hlinkClick r:id="rId11"/>
              </a:rPr>
              <a:t>http://130.56.242.15/ows/geoglam?service=WMS&amp;version=1.1.1&amp;sld_version=1.1.0&amp;request=DescribeLayer&amp;layers=global%3Ac6%3Amonthly_anom_frac_cover</a:t>
            </a:r>
            <a:br>
              <a:rPr lang="en-AU" sz="1050">
                <a:solidFill>
                  <a:schemeClr val="accent5">
                    <a:lumMod val="75000"/>
                  </a:schemeClr>
                </a:solidFill>
              </a:rPr>
            </a:br>
            <a:r>
              <a:rPr lang="en-AU" sz="1600" i="1">
                <a:solidFill>
                  <a:schemeClr val="tx1"/>
                </a:solidFill>
                <a:latin typeface="Calibri" panose="020F0502020204030204" pitchFamily="34" charset="0"/>
                <a:cs typeface="Calibri" panose="020F0502020204030204" pitchFamily="34" charset="0"/>
              </a:rPr>
              <a:t>DescribeLayer:</a:t>
            </a:r>
            <a:endParaRPr lang="en-AU" sz="1050" i="1">
              <a:solidFill>
                <a:schemeClr val="tx1"/>
              </a:solidFill>
              <a:latin typeface="Calibri" panose="020F0502020204030204" pitchFamily="34" charset="0"/>
              <a:cs typeface="Calibri" panose="020F0502020204030204" pitchFamily="34" charset="0"/>
            </a:endParaRPr>
          </a:p>
          <a:p>
            <a:r>
              <a:rPr lang="en-AU" sz="900" i="1">
                <a:solidFill>
                  <a:schemeClr val="tx1"/>
                </a:solidFill>
                <a:latin typeface="Calibri" panose="020F0502020204030204" pitchFamily="34" charset="0"/>
                <a:cs typeface="Calibri" panose="020F0502020204030204" pitchFamily="34" charset="0"/>
              </a:rPr>
              <a:t>utils.ExecuteWriteTemplateFile(w, conf.Layers[idx], utils.DataDir+"/templates/WMS_DescribeLayer.tpl")</a:t>
            </a:r>
          </a:p>
        </p:txBody>
      </p:sp>
      <p:grpSp>
        <p:nvGrpSpPr>
          <p:cNvPr id="56" name="Group 55">
            <a:extLst>
              <a:ext uri="{FF2B5EF4-FFF2-40B4-BE49-F238E27FC236}">
                <a16:creationId xmlns:a16="http://schemas.microsoft.com/office/drawing/2014/main" id="{ADBDFAF9-CAA5-4B5F-A670-2EFC65E22C63}"/>
              </a:ext>
            </a:extLst>
          </p:cNvPr>
          <p:cNvGrpSpPr/>
          <p:nvPr/>
        </p:nvGrpSpPr>
        <p:grpSpPr>
          <a:xfrm>
            <a:off x="5757660" y="1186443"/>
            <a:ext cx="6367108" cy="2089564"/>
            <a:chOff x="5757660" y="1186443"/>
            <a:chExt cx="6367108" cy="2089564"/>
          </a:xfrm>
        </p:grpSpPr>
        <p:grpSp>
          <p:nvGrpSpPr>
            <p:cNvPr id="52" name="Group 51">
              <a:extLst>
                <a:ext uri="{FF2B5EF4-FFF2-40B4-BE49-F238E27FC236}">
                  <a16:creationId xmlns:a16="http://schemas.microsoft.com/office/drawing/2014/main" id="{4A7A2AFF-8316-4BFB-80CB-8195A8C2587E}"/>
                </a:ext>
              </a:extLst>
            </p:cNvPr>
            <p:cNvGrpSpPr/>
            <p:nvPr/>
          </p:nvGrpSpPr>
          <p:grpSpPr>
            <a:xfrm>
              <a:off x="5757660" y="1186443"/>
              <a:ext cx="3463794" cy="1224000"/>
              <a:chOff x="5757660" y="1186443"/>
              <a:chExt cx="3463794" cy="1224000"/>
            </a:xfrm>
          </p:grpSpPr>
          <p:pic>
            <p:nvPicPr>
              <p:cNvPr id="39" name="Picture 38">
                <a:extLst>
                  <a:ext uri="{FF2B5EF4-FFF2-40B4-BE49-F238E27FC236}">
                    <a16:creationId xmlns:a16="http://schemas.microsoft.com/office/drawing/2014/main" id="{630BBD8B-A190-48D5-B2BE-1036A744AD79}"/>
                  </a:ext>
                </a:extLst>
              </p:cNvPr>
              <p:cNvPicPr>
                <a:picLocks noChangeAspect="1"/>
              </p:cNvPicPr>
              <p:nvPr/>
            </p:nvPicPr>
            <p:blipFill>
              <a:blip r:embed="rId12"/>
              <a:stretch>
                <a:fillRect/>
              </a:stretch>
            </p:blipFill>
            <p:spPr>
              <a:xfrm>
                <a:off x="5757660" y="1186443"/>
                <a:ext cx="3463794" cy="1224000"/>
              </a:xfrm>
              <a:prstGeom prst="rect">
                <a:avLst/>
              </a:prstGeom>
            </p:spPr>
          </p:pic>
          <p:sp>
            <p:nvSpPr>
              <p:cNvPr id="49" name="Rectangle 48">
                <a:extLst>
                  <a:ext uri="{FF2B5EF4-FFF2-40B4-BE49-F238E27FC236}">
                    <a16:creationId xmlns:a16="http://schemas.microsoft.com/office/drawing/2014/main" id="{6E058B01-0248-439C-AC24-09AD2D229B85}"/>
                  </a:ext>
                </a:extLst>
              </p:cNvPr>
              <p:cNvSpPr/>
              <p:nvPr/>
            </p:nvSpPr>
            <p:spPr>
              <a:xfrm>
                <a:off x="7354667" y="1627530"/>
                <a:ext cx="357808" cy="286247"/>
              </a:xfrm>
              <a:prstGeom prst="rect">
                <a:avLst/>
              </a:prstGeom>
              <a:solidFill>
                <a:srgbClr val="D4DA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pic>
          <p:nvPicPr>
            <p:cNvPr id="55" name="Picture 54">
              <a:extLst>
                <a:ext uri="{FF2B5EF4-FFF2-40B4-BE49-F238E27FC236}">
                  <a16:creationId xmlns:a16="http://schemas.microsoft.com/office/drawing/2014/main" id="{C799D5F1-305D-466F-AB79-9CFC57E84284}"/>
                </a:ext>
              </a:extLst>
            </p:cNvPr>
            <p:cNvPicPr>
              <a:picLocks noChangeAspect="1"/>
            </p:cNvPicPr>
            <p:nvPr/>
          </p:nvPicPr>
          <p:blipFill>
            <a:blip r:embed="rId13"/>
            <a:stretch>
              <a:fillRect/>
            </a:stretch>
          </p:blipFill>
          <p:spPr>
            <a:xfrm>
              <a:off x="9304967" y="2626894"/>
              <a:ext cx="2819801" cy="649113"/>
            </a:xfrm>
            <a:prstGeom prst="rect">
              <a:avLst/>
            </a:prstGeom>
          </p:spPr>
        </p:pic>
      </p:grpSp>
      <p:grpSp>
        <p:nvGrpSpPr>
          <p:cNvPr id="54" name="Group 53">
            <a:extLst>
              <a:ext uri="{FF2B5EF4-FFF2-40B4-BE49-F238E27FC236}">
                <a16:creationId xmlns:a16="http://schemas.microsoft.com/office/drawing/2014/main" id="{29D91C76-7A03-40AA-B44B-5EF27EB94E17}"/>
              </a:ext>
            </a:extLst>
          </p:cNvPr>
          <p:cNvGrpSpPr/>
          <p:nvPr/>
        </p:nvGrpSpPr>
        <p:grpSpPr>
          <a:xfrm>
            <a:off x="6412196" y="2520869"/>
            <a:ext cx="2889791" cy="1239855"/>
            <a:chOff x="6412196" y="2520869"/>
            <a:chExt cx="2889791" cy="1239855"/>
          </a:xfrm>
        </p:grpSpPr>
        <p:sp>
          <p:nvSpPr>
            <p:cNvPr id="30" name="TextBox 29">
              <a:extLst>
                <a:ext uri="{FF2B5EF4-FFF2-40B4-BE49-F238E27FC236}">
                  <a16:creationId xmlns:a16="http://schemas.microsoft.com/office/drawing/2014/main" id="{07B21C12-E4FE-45C7-84EE-42C37FE07CFD}"/>
                </a:ext>
              </a:extLst>
            </p:cNvPr>
            <p:cNvSpPr txBox="1"/>
            <p:nvPr/>
          </p:nvSpPr>
          <p:spPr>
            <a:xfrm>
              <a:off x="6419454" y="3145171"/>
              <a:ext cx="2802000" cy="615553"/>
            </a:xfrm>
            <a:prstGeom prst="rect">
              <a:avLst/>
            </a:prstGeom>
            <a:solidFill>
              <a:srgbClr val="FBFBFB"/>
            </a:solidFill>
          </p:spPr>
          <p:txBody>
            <a:bodyPr wrap="square" rtlCol="0">
              <a:spAutoFit/>
            </a:bodyPr>
            <a:lstStyle/>
            <a:p>
              <a:r>
                <a:rPr lang="en-GB" sz="1600" i="1">
                  <a:latin typeface="Calibri" panose="020F0502020204030204" pitchFamily="34" charset="0"/>
                  <a:cs typeface="Calibri" panose="020F0502020204030204" pitchFamily="34" charset="0"/>
                </a:rPr>
                <a:t>GetCapabilities:</a:t>
              </a:r>
            </a:p>
            <a:p>
              <a:r>
                <a:rPr lang="en-US" sz="900" i="1">
                  <a:latin typeface="Calibri" panose="020F0502020204030204" pitchFamily="34" charset="0"/>
                  <a:cs typeface="Calibri" panose="020F0502020204030204" pitchFamily="34" charset="0"/>
                </a:rPr>
                <a:t>utils.ExecuteWriteTemplateFile(w, conf, utils.DataDir+"/templates/WMS_GetCapabilities.tpl")</a:t>
              </a:r>
              <a:endParaRPr lang="en-AU" sz="1600" i="1">
                <a:latin typeface="Calibri" panose="020F0502020204030204" pitchFamily="34" charset="0"/>
                <a:cs typeface="Calibri" panose="020F0502020204030204" pitchFamily="34" charset="0"/>
              </a:endParaRPr>
            </a:p>
          </p:txBody>
        </p:sp>
        <p:sp>
          <p:nvSpPr>
            <p:cNvPr id="53" name="TextBox 52">
              <a:extLst>
                <a:ext uri="{FF2B5EF4-FFF2-40B4-BE49-F238E27FC236}">
                  <a16:creationId xmlns:a16="http://schemas.microsoft.com/office/drawing/2014/main" id="{5A8C2809-6C20-4CFC-A446-8E10584221A9}"/>
                </a:ext>
              </a:extLst>
            </p:cNvPr>
            <p:cNvSpPr txBox="1"/>
            <p:nvPr/>
          </p:nvSpPr>
          <p:spPr>
            <a:xfrm>
              <a:off x="6412196" y="2520869"/>
              <a:ext cx="2889791" cy="577081"/>
            </a:xfrm>
            <a:prstGeom prst="rect">
              <a:avLst/>
            </a:prstGeom>
            <a:solidFill>
              <a:srgbClr val="FCFCF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defRPr lang="en-US"/>
              </a:defPPr>
              <a:lvl1pPr>
                <a:defRPr sz="1050">
                  <a:solidFill>
                    <a:schemeClr val="accent5">
                      <a:lumMod val="75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AU">
                  <a:hlinkClick r:id="rId14"/>
                </a:rPr>
                <a:t>http://130.56.242.15/ows/geoglam?service=WMS&amp;request=GetCapabilities&amp;version=1.3.0&amp;tiled=true</a:t>
              </a:r>
              <a:r>
                <a:rPr lang="en-AU"/>
                <a:t> </a:t>
              </a:r>
            </a:p>
          </p:txBody>
        </p:sp>
      </p:grpSp>
    </p:spTree>
    <p:extLst>
      <p:ext uri="{BB962C8B-B14F-4D97-AF65-F5344CB8AC3E}">
        <p14:creationId xmlns:p14="http://schemas.microsoft.com/office/powerpoint/2010/main" val="1457026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6"/>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grpId="0" nodeType="clickEffect">
                                  <p:stCondLst>
                                    <p:cond delay="0"/>
                                  </p:stCondLst>
                                  <p:childTnLst>
                                    <p:animMotion origin="layout" path="M 0.00325 7.40741E-7 L 0.10208 0.05393 " pathEditMode="relative" rAng="0" ptsTypes="AA">
                                      <p:cBhvr>
                                        <p:cTn id="10" dur="2000" fill="hold"/>
                                        <p:tgtEl>
                                          <p:spTgt spid="14"/>
                                        </p:tgtEl>
                                        <p:attrNameLst>
                                          <p:attrName>ppt_x</p:attrName>
                                          <p:attrName>ppt_y</p:attrName>
                                        </p:attrNameLst>
                                      </p:cBhvr>
                                      <p:rCtr x="4935" y="2685"/>
                                    </p:animMotion>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42" presetClass="path" presetSubtype="0" accel="50000" decel="50000" fill="hold" grpId="0" nodeType="clickEffect">
                                  <p:stCondLst>
                                    <p:cond delay="0"/>
                                  </p:stCondLst>
                                  <p:childTnLst>
                                    <p:animMotion origin="layout" path="M -4.16667E-6 7.40741E-7 L -4.16667E-6 0.05694 " pathEditMode="relative" rAng="0" ptsTypes="AA">
                                      <p:cBhvr>
                                        <p:cTn id="24" dur="2000" fill="hold"/>
                                        <p:tgtEl>
                                          <p:spTgt spid="21"/>
                                        </p:tgtEl>
                                        <p:attrNameLst>
                                          <p:attrName>ppt_x</p:attrName>
                                          <p:attrName>ppt_y</p:attrName>
                                        </p:attrNameLst>
                                      </p:cBhvr>
                                      <p:rCtr x="0" y="2847"/>
                                    </p:animMotion>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path" presetSubtype="0" accel="50000" decel="50000" fill="hold" grpId="0" nodeType="clickEffect">
                                  <p:stCondLst>
                                    <p:cond delay="0"/>
                                  </p:stCondLst>
                                  <p:childTnLst>
                                    <p:animMotion origin="layout" path="M -4.16667E-6 2.22222E-6 L -4.16667E-6 0.24444 " pathEditMode="relative" rAng="0" ptsTypes="AA">
                                      <p:cBhvr>
                                        <p:cTn id="33" dur="2000" fill="hold"/>
                                        <p:tgtEl>
                                          <p:spTgt spid="25"/>
                                        </p:tgtEl>
                                        <p:attrNameLst>
                                          <p:attrName>ppt_x</p:attrName>
                                          <p:attrName>ppt_y</p:attrName>
                                        </p:attrNameLst>
                                      </p:cBhvr>
                                      <p:rCtr x="0" y="12222"/>
                                    </p:animMotion>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fade">
                                      <p:cBhvr>
                                        <p:cTn id="38" dur="500"/>
                                        <p:tgtEl>
                                          <p:spTgt spid="36"/>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fade">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43" presetClass="path" presetSubtype="0" accel="50000" decel="50000" fill="hold" grpId="0" nodeType="clickEffect">
                                  <p:stCondLst>
                                    <p:cond delay="0"/>
                                  </p:stCondLst>
                                  <p:childTnLst>
                                    <p:animMotion origin="layout" path="M 1.875E-6 -1.11111E-6 L 0.02903 -1.11111E-6 C 0.04206 -1.11111E-6 0.0582 -0.02731 0.0582 -0.0493 L 0.0582 -0.09861 " pathEditMode="relative" rAng="0" ptsTypes="AAAA">
                                      <p:cBhvr>
                                        <p:cTn id="52" dur="2000" fill="hold"/>
                                        <p:tgtEl>
                                          <p:spTgt spid="45"/>
                                        </p:tgtEl>
                                        <p:attrNameLst>
                                          <p:attrName>ppt_x</p:attrName>
                                          <p:attrName>ppt_y</p:attrName>
                                        </p:attrNameLst>
                                      </p:cBhvr>
                                      <p:rCtr x="2904" y="-4931"/>
                                    </p:animMotion>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4"/>
                                        </p:tgtEl>
                                        <p:attrNameLst>
                                          <p:attrName>style.visibility</p:attrName>
                                        </p:attrNameLst>
                                      </p:cBhvr>
                                      <p:to>
                                        <p:strVal val="visible"/>
                                      </p:to>
                                    </p:set>
                                    <p:animEffect transition="in" filter="fade">
                                      <p:cBhvr>
                                        <p:cTn id="57" dur="500"/>
                                        <p:tgtEl>
                                          <p:spTgt spid="54"/>
                                        </p:tgtEl>
                                      </p:cBhvr>
                                    </p:animEffect>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grpId="0" nodeType="clickEffect">
                                  <p:stCondLst>
                                    <p:cond delay="0"/>
                                  </p:stCondLst>
                                  <p:childTnLst>
                                    <p:animMotion origin="layout" path="M -4.375E-6 -0.04769 L -4.375E-6 0.10718 " pathEditMode="relative" rAng="0" ptsTypes="AA">
                                      <p:cBhvr>
                                        <p:cTn id="61" dur="2000" fill="hold"/>
                                        <p:tgtEl>
                                          <p:spTgt spid="46"/>
                                        </p:tgtEl>
                                        <p:attrNameLst>
                                          <p:attrName>ppt_x</p:attrName>
                                          <p:attrName>ppt_y</p:attrName>
                                        </p:attrNameLst>
                                      </p:cBhvr>
                                      <p:rCtr x="0" y="7731"/>
                                    </p:animMotion>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fade">
                                      <p:cBhvr>
                                        <p:cTn id="66" dur="500"/>
                                        <p:tgtEl>
                                          <p:spTgt spid="32"/>
                                        </p:tgtEl>
                                      </p:cBhvr>
                                    </p:animEffect>
                                  </p:childTnLst>
                                </p:cTn>
                              </p:par>
                            </p:childTnLst>
                          </p:cTn>
                        </p:par>
                      </p:childTnLst>
                    </p:cTn>
                  </p:par>
                  <p:par>
                    <p:cTn id="67" fill="hold">
                      <p:stCondLst>
                        <p:cond delay="indefinite"/>
                      </p:stCondLst>
                      <p:childTnLst>
                        <p:par>
                          <p:cTn id="68" fill="hold">
                            <p:stCondLst>
                              <p:cond delay="0"/>
                            </p:stCondLst>
                            <p:childTnLst>
                              <p:par>
                                <p:cTn id="69" presetID="64" presetClass="path" presetSubtype="0" accel="50000" decel="50000" fill="hold" grpId="0" nodeType="clickEffect">
                                  <p:stCondLst>
                                    <p:cond delay="0"/>
                                  </p:stCondLst>
                                  <p:childTnLst>
                                    <p:animMotion origin="layout" path="M 0.00313 2.22222E-6 L 0.00313 -0.38172 " pathEditMode="relative" rAng="0" ptsTypes="AA">
                                      <p:cBhvr>
                                        <p:cTn id="70" dur="2000" fill="hold"/>
                                        <p:tgtEl>
                                          <p:spTgt spid="41"/>
                                        </p:tgtEl>
                                        <p:attrNameLst>
                                          <p:attrName>ppt_x</p:attrName>
                                          <p:attrName>ppt_y</p:attrName>
                                        </p:attrNameLst>
                                      </p:cBhvr>
                                      <p:rCtr x="0" y="-19097"/>
                                    </p:animMotion>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48"/>
                                        </p:tgtEl>
                                        <p:attrNameLst>
                                          <p:attrName>style.visibility</p:attrName>
                                        </p:attrNameLst>
                                      </p:cBhvr>
                                      <p:to>
                                        <p:strVal val="visible"/>
                                      </p:to>
                                    </p:set>
                                    <p:animEffect transition="in" filter="fade">
                                      <p:cBhvr>
                                        <p:cTn id="75" dur="500"/>
                                        <p:tgtEl>
                                          <p:spTgt spid="48"/>
                                        </p:tgtEl>
                                      </p:cBhvr>
                                    </p:animEffect>
                                  </p:childTnLst>
                                </p:cTn>
                              </p:par>
                            </p:childTnLst>
                          </p:cTn>
                        </p:par>
                      </p:childTnLst>
                    </p:cTn>
                  </p:par>
                  <p:par>
                    <p:cTn id="76" fill="hold">
                      <p:stCondLst>
                        <p:cond delay="indefinite"/>
                      </p:stCondLst>
                      <p:childTnLst>
                        <p:par>
                          <p:cTn id="77" fill="hold">
                            <p:stCondLst>
                              <p:cond delay="0"/>
                            </p:stCondLst>
                            <p:childTnLst>
                              <p:par>
                                <p:cTn id="78" presetID="35" presetClass="path" presetSubtype="0" accel="50000" decel="50000" fill="hold" grpId="0" nodeType="clickEffect">
                                  <p:stCondLst>
                                    <p:cond delay="0"/>
                                  </p:stCondLst>
                                  <p:childTnLst>
                                    <p:animMotion origin="layout" path="M 4.375E-6 -4.07407E-6 L -0.20352 -4.07407E-6 " pathEditMode="relative" rAng="0" ptsTypes="AA">
                                      <p:cBhvr>
                                        <p:cTn id="79" dur="2000" fill="hold"/>
                                        <p:tgtEl>
                                          <p:spTgt spid="50"/>
                                        </p:tgtEl>
                                        <p:attrNameLst>
                                          <p:attrName>ppt_x</p:attrName>
                                          <p:attrName>ppt_y</p:attrName>
                                        </p:attrNameLst>
                                      </p:cBhvr>
                                      <p:rCtr x="-10182" y="0"/>
                                    </p:animMotion>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56"/>
                                        </p:tgtEl>
                                        <p:attrNameLst>
                                          <p:attrName>style.visibility</p:attrName>
                                        </p:attrNameLst>
                                      </p:cBhvr>
                                      <p:to>
                                        <p:strVal val="visible"/>
                                      </p:to>
                                    </p:set>
                                    <p:animEffect transition="in" filter="fade">
                                      <p:cBhvr>
                                        <p:cTn id="84" dur="500"/>
                                        <p:tgtEl>
                                          <p:spTgt spid="56"/>
                                        </p:tgtEl>
                                      </p:cBhvr>
                                    </p:animEffect>
                                  </p:childTnLst>
                                </p:cTn>
                              </p:par>
                            </p:childTnLst>
                          </p:cTn>
                        </p:par>
                      </p:childTnLst>
                    </p:cTn>
                  </p:par>
                  <p:par>
                    <p:cTn id="85" fill="hold">
                      <p:stCondLst>
                        <p:cond delay="indefinite"/>
                      </p:stCondLst>
                      <p:childTnLst>
                        <p:par>
                          <p:cTn id="86" fill="hold">
                            <p:stCondLst>
                              <p:cond delay="0"/>
                            </p:stCondLst>
                            <p:childTnLst>
                              <p:par>
                                <p:cTn id="87" presetID="42" presetClass="path" presetSubtype="0" accel="50000" decel="50000" fill="hold" grpId="0" nodeType="clickEffect">
                                  <p:stCondLst>
                                    <p:cond delay="0"/>
                                  </p:stCondLst>
                                  <p:childTnLst>
                                    <p:animMotion origin="layout" path="M 0.02812 0.18981 L 0.02812 0.40347 " pathEditMode="relative" rAng="0" ptsTypes="AA">
                                      <p:cBhvr>
                                        <p:cTn id="88" dur="2000" fill="hold"/>
                                        <p:tgtEl>
                                          <p:spTgt spid="42"/>
                                        </p:tgtEl>
                                        <p:attrNameLst>
                                          <p:attrName>ppt_x</p:attrName>
                                          <p:attrName>ppt_y</p:attrName>
                                        </p:attrNameLst>
                                      </p:cBhvr>
                                      <p:rCtr x="0" y="10671"/>
                                    </p:animMotion>
                                  </p:childTnLst>
                                </p:cTn>
                              </p:par>
                            </p:childTnLst>
                          </p:cTn>
                        </p:par>
                      </p:childTnLst>
                    </p:cTn>
                  </p:par>
                  <p:par>
                    <p:cTn id="89" fill="hold">
                      <p:stCondLst>
                        <p:cond delay="indefinite"/>
                      </p:stCondLst>
                      <p:childTnLst>
                        <p:par>
                          <p:cTn id="90" fill="hold">
                            <p:stCondLst>
                              <p:cond delay="0"/>
                            </p:stCondLst>
                            <p:childTnLst>
                              <p:par>
                                <p:cTn id="91" presetID="10" presetClass="entr" presetSubtype="0" fill="hold" grpId="0" nodeType="click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fade">
                                      <p:cBhvr>
                                        <p:cTn id="93"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38" grpId="0" animBg="1"/>
      <p:bldP spid="42" grpId="0" animBg="1"/>
      <p:bldP spid="50" grpId="0" animBg="1"/>
      <p:bldP spid="45" grpId="0" animBg="1"/>
      <p:bldP spid="41" grpId="0" animBg="1"/>
      <p:bldP spid="25" grpId="0" animBg="1"/>
      <p:bldP spid="14" grpId="0" animBg="1"/>
      <p:bldP spid="21" grpId="0" animBg="1"/>
      <p:bldP spid="26" grpId="0" animBg="1"/>
      <p:bldP spid="36" grpId="0" animBg="1"/>
      <p:bldP spid="34" grpId="0" animBg="1"/>
      <p:bldP spid="4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2" name="3D Model 1" descr="Earth">
                <a:extLst>
                  <a:ext uri="{FF2B5EF4-FFF2-40B4-BE49-F238E27FC236}">
                    <a16:creationId xmlns:a16="http://schemas.microsoft.com/office/drawing/2014/main" id="{5583024C-2AF7-471B-BA58-BA4F75FD456E}"/>
                  </a:ext>
                </a:extLst>
              </p:cNvPr>
              <p:cNvGraphicFramePr>
                <a:graphicFrameLocks noChangeAspect="1"/>
              </p:cNvGraphicFramePr>
              <p:nvPr>
                <p:extLst>
                  <p:ext uri="{D42A27DB-BD31-4B8C-83A1-F6EECF244321}">
                    <p14:modId xmlns:p14="http://schemas.microsoft.com/office/powerpoint/2010/main" val="3223111070"/>
                  </p:ext>
                </p:extLst>
              </p:nvPr>
            </p:nvGraphicFramePr>
            <p:xfrm>
              <a:off x="9129679" y="20194"/>
              <a:ext cx="3037881" cy="3037882"/>
            </p:xfrm>
            <a:graphic>
              <a:graphicData uri="http://schemas.microsoft.com/office/drawing/2017/model3d">
                <am3d:model3d r:embed="rId2">
                  <am3d:spPr>
                    <a:xfrm>
                      <a:off x="0" y="0"/>
                      <a:ext cx="3037881" cy="3037882"/>
                    </a:xfrm>
                    <a:prstGeom prst="rect">
                      <a:avLst/>
                    </a:prstGeom>
                  </am3d:spPr>
                  <am3d:camera>
                    <am3d:pos x="0" y="0" z="81469202"/>
                    <am3d:up dx="0" dy="36000000" dz="0"/>
                    <am3d:lookAt x="0" y="0" z="0"/>
                    <am3d:perspective fov="2700000"/>
                  </am3d:camera>
                  <am3d:trans>
                    <am3d:meterPerModelUnit n="500000" d="1000000"/>
                    <am3d:preTrans dx="0" dy="0" dz="0"/>
                    <am3d:scale>
                      <am3d:sx n="1000000" d="1000000"/>
                      <am3d:sy n="1000000" d="1000000"/>
                      <am3d:sz n="1000000" d="1000000"/>
                    </am3d:scale>
                    <am3d:rot ax="10747182" ay="-2681048" az="-10762860"/>
                    <am3d:postTrans dx="0" dy="0" dz="0"/>
                  </am3d:trans>
                  <am3d:attrSrcUrl r:id="rId3"/>
                  <am3d:raster rName="Office3DRenderer" rVer="16.0.8326">
                    <am3d:blip r:embed="rId4"/>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Earth">
                <a:extLst>
                  <a:ext uri="{FF2B5EF4-FFF2-40B4-BE49-F238E27FC236}">
                    <a16:creationId xmlns:a16="http://schemas.microsoft.com/office/drawing/2014/main" id="{5583024C-2AF7-471B-BA58-BA4F75FD456E}"/>
                  </a:ext>
                </a:extLst>
              </p:cNvPr>
              <p:cNvPicPr>
                <a:picLocks noGrp="1" noRot="1" noChangeAspect="1" noMove="1" noResize="1" noEditPoints="1" noAdjustHandles="1" noChangeArrowheads="1" noChangeShapeType="1" noCrop="1"/>
              </p:cNvPicPr>
              <p:nvPr/>
            </p:nvPicPr>
            <p:blipFill>
              <a:blip r:embed="rId4"/>
              <a:stretch>
                <a:fillRect/>
              </a:stretch>
            </p:blipFill>
            <p:spPr>
              <a:xfrm>
                <a:off x="9129679" y="20194"/>
                <a:ext cx="3037881" cy="3037882"/>
              </a:xfrm>
              <a:prstGeom prst="rect">
                <a:avLst/>
              </a:prstGeom>
            </p:spPr>
          </p:pic>
        </mc:Fallback>
      </mc:AlternateContent>
      <p:sp>
        <p:nvSpPr>
          <p:cNvPr id="4" name="Slide Number Placeholder 3">
            <a:extLst>
              <a:ext uri="{FF2B5EF4-FFF2-40B4-BE49-F238E27FC236}">
                <a16:creationId xmlns:a16="http://schemas.microsoft.com/office/drawing/2014/main" id="{FAA65838-FCEF-49BA-8C9B-DDA5867920ED}"/>
              </a:ext>
            </a:extLst>
          </p:cNvPr>
          <p:cNvSpPr>
            <a:spLocks noGrp="1"/>
          </p:cNvSpPr>
          <p:nvPr>
            <p:ph type="sldNum" sz="quarter" idx="12"/>
          </p:nvPr>
        </p:nvSpPr>
        <p:spPr/>
        <p:txBody>
          <a:bodyPr/>
          <a:lstStyle/>
          <a:p>
            <a:fld id="{6D22F896-40B5-4ADD-8801-0D06FADFA095}" type="slidenum">
              <a:rPr lang="en-US" smtClean="0"/>
              <a:t>3</a:t>
            </a:fld>
            <a:endParaRPr lang="en-US" dirty="0"/>
          </a:p>
        </p:txBody>
      </p:sp>
      <p:sp>
        <p:nvSpPr>
          <p:cNvPr id="5" name="TextBox 4">
            <a:extLst>
              <a:ext uri="{FF2B5EF4-FFF2-40B4-BE49-F238E27FC236}">
                <a16:creationId xmlns:a16="http://schemas.microsoft.com/office/drawing/2014/main" id="{BF6FF6E9-C94D-478E-B783-DFB8B8B7CA71}"/>
              </a:ext>
            </a:extLst>
          </p:cNvPr>
          <p:cNvSpPr txBox="1"/>
          <p:nvPr/>
        </p:nvSpPr>
        <p:spPr>
          <a:xfrm>
            <a:off x="1882513" y="182880"/>
            <a:ext cx="6742706" cy="646331"/>
          </a:xfrm>
          <a:prstGeom prst="rect">
            <a:avLst/>
          </a:prstGeom>
          <a:noFill/>
        </p:spPr>
        <p:txBody>
          <a:bodyPr wrap="square" rtlCol="0">
            <a:spAutoFit/>
          </a:bodyPr>
          <a:lstStyle/>
          <a:p>
            <a:pPr algn="ctr"/>
            <a:r>
              <a:rPr lang="en-US" sz="3600"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GEOGLAM – </a:t>
            </a:r>
            <a:r>
              <a:rPr lang="en-US"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rPr>
              <a:t>An implementation via GSKY in TerriaJS</a:t>
            </a:r>
            <a:endParaRPr lang="en-US" sz="2400" b="1">
              <a:ln w="0"/>
              <a:solidFill>
                <a:schemeClr val="accent5">
                  <a:lumMod val="75000"/>
                </a:schemeClr>
              </a:solidFill>
              <a:effectLst>
                <a:reflection blurRad="6350" stA="53000" endA="300" endPos="35500" dir="5400000" sy="-90000" algn="bl" rotWithShape="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77433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20000" fill="hold"/>
                                        <p:tgtEl>
                                          <p:spTgt spid="2"/>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995018A-2963-4EC6-9777-CED4A0B69C9C}"/>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676922440"/>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280</TotalTime>
  <Words>353</Words>
  <Application>Microsoft Office PowerPoint</Application>
  <PresentationFormat>Widescreen</PresentationFormat>
  <Paragraphs>22</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Tw Cen MT</vt:lpstr>
      <vt:lpstr>Droplet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Arapaut Sivaprasad</dc:creator>
  <cp:lastModifiedBy>Arapaut Sivaprasad</cp:lastModifiedBy>
  <cp:revision>47</cp:revision>
  <dcterms:created xsi:type="dcterms:W3CDTF">2018-12-07T07:28:57Z</dcterms:created>
  <dcterms:modified xsi:type="dcterms:W3CDTF">2018-12-07T12:09:29Z</dcterms:modified>
</cp:coreProperties>
</file>

<file path=docProps/thumbnail.jpeg>
</file>